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1430000" cy="11430000"/>
  <p:notesSz cx="7099300" cy="10234613"/>
  <p:embeddedFontLst>
    <p:embeddedFont>
      <p:font typeface="Open Sauce Bold" pitchFamily="2" charset="77"/>
      <p:regular r:id="rId4"/>
      <p:bold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30" autoAdjust="0"/>
  </p:normalViewPr>
  <p:slideViewPr>
    <p:cSldViewPr>
      <p:cViewPr>
        <p:scale>
          <a:sx n="110" d="100"/>
          <a:sy n="110" d="100"/>
        </p:scale>
        <p:origin x="1384" y="-2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35922-161E-5B4D-8AC6-33710FD08888}" type="datetimeFigureOut">
              <a:rPr lang="en-FR" smtClean="0"/>
              <a:t>24/06/2025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22450" y="1279525"/>
            <a:ext cx="345440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03212-89D7-744E-B037-0700C693265E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3846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03212-89D7-744E-B037-0700C693265E}" type="slidenum">
              <a:rPr lang="en-FR" smtClean="0"/>
              <a:t>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319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13" Type="http://schemas.openxmlformats.org/officeDocument/2006/relationships/image" Target="../media/image11.tif"/><Relationship Id="rId3" Type="http://schemas.openxmlformats.org/officeDocument/2006/relationships/image" Target="../media/image1.jpeg"/><Relationship Id="rId7" Type="http://schemas.openxmlformats.org/officeDocument/2006/relationships/image" Target="../media/image5.tif"/><Relationship Id="rId12" Type="http://schemas.openxmlformats.org/officeDocument/2006/relationships/image" Target="../media/image10.t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"/><Relationship Id="rId11" Type="http://schemas.openxmlformats.org/officeDocument/2006/relationships/image" Target="../media/image9.tif"/><Relationship Id="rId5" Type="http://schemas.openxmlformats.org/officeDocument/2006/relationships/image" Target="../media/image3.tif"/><Relationship Id="rId15" Type="http://schemas.openxmlformats.org/officeDocument/2006/relationships/image" Target="../media/image13.tif"/><Relationship Id="rId10" Type="http://schemas.openxmlformats.org/officeDocument/2006/relationships/image" Target="../media/image8.tif"/><Relationship Id="rId4" Type="http://schemas.openxmlformats.org/officeDocument/2006/relationships/image" Target="../media/image2.png"/><Relationship Id="rId9" Type="http://schemas.openxmlformats.org/officeDocument/2006/relationships/image" Target="../media/image7.tif"/><Relationship Id="rId14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73E2C26C-7C83-0D1A-E022-BAC32C2709C6}"/>
              </a:ext>
            </a:extLst>
          </p:cNvPr>
          <p:cNvGrpSpPr/>
          <p:nvPr/>
        </p:nvGrpSpPr>
        <p:grpSpPr>
          <a:xfrm>
            <a:off x="-1600200" y="-3276600"/>
            <a:ext cx="15270555" cy="8111317"/>
            <a:chOff x="-1596081" y="-1498996"/>
            <a:chExt cx="15598523" cy="9518591"/>
          </a:xfrm>
        </p:grpSpPr>
        <p:grpSp>
          <p:nvGrpSpPr>
            <p:cNvPr id="2" name="Group 2"/>
            <p:cNvGrpSpPr/>
            <p:nvPr/>
          </p:nvGrpSpPr>
          <p:grpSpPr>
            <a:xfrm>
              <a:off x="-809736" y="-1498996"/>
              <a:ext cx="12454630" cy="3636952"/>
              <a:chOff x="0" y="-57150"/>
              <a:chExt cx="3831901" cy="111897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3831901" cy="1061826"/>
              </a:xfrm>
              <a:custGeom>
                <a:avLst/>
                <a:gdLst/>
                <a:ahLst/>
                <a:cxnLst/>
                <a:rect l="l" t="t" r="r" b="b"/>
                <a:pathLst>
                  <a:path w="3831901" h="1061826">
                    <a:moveTo>
                      <a:pt x="0" y="0"/>
                    </a:moveTo>
                    <a:lnTo>
                      <a:pt x="3831901" y="0"/>
                    </a:lnTo>
                    <a:lnTo>
                      <a:pt x="3831901" y="1061826"/>
                    </a:lnTo>
                    <a:lnTo>
                      <a:pt x="0" y="1061826"/>
                    </a:lnTo>
                    <a:close/>
                  </a:path>
                </a:pathLst>
              </a:custGeom>
              <a:solidFill>
                <a:srgbClr val="053F9A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57150"/>
                <a:ext cx="3831901" cy="1118976"/>
              </a:xfrm>
              <a:prstGeom prst="rect">
                <a:avLst/>
              </a:prstGeom>
            </p:spPr>
            <p:txBody>
              <a:bodyPr lIns="14619" tIns="14619" rIns="14619" bIns="14619" rtlCol="0" anchor="ctr"/>
              <a:lstStyle/>
              <a:p>
                <a:pPr algn="ctr">
                  <a:lnSpc>
                    <a:spcPts val="2336"/>
                  </a:lnSpc>
                </a:pPr>
                <a:endParaRPr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-1116093">
              <a:off x="-1596081" y="3542664"/>
              <a:ext cx="9170296" cy="3143923"/>
              <a:chOff x="-2" y="-57150"/>
              <a:chExt cx="2821414" cy="9672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" y="3"/>
                <a:ext cx="2821412" cy="910133"/>
              </a:xfrm>
              <a:custGeom>
                <a:avLst/>
                <a:gdLst/>
                <a:ahLst/>
                <a:cxnLst/>
                <a:rect l="l" t="t" r="r" b="b"/>
                <a:pathLst>
                  <a:path w="2821412" h="910133">
                    <a:moveTo>
                      <a:pt x="0" y="0"/>
                    </a:moveTo>
                    <a:lnTo>
                      <a:pt x="2821412" y="0"/>
                    </a:lnTo>
                    <a:lnTo>
                      <a:pt x="2821412" y="910133"/>
                    </a:lnTo>
                    <a:lnTo>
                      <a:pt x="0" y="910133"/>
                    </a:lnTo>
                    <a:close/>
                  </a:path>
                </a:pathLst>
              </a:custGeom>
              <a:solidFill>
                <a:srgbClr val="7398C5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2821412" cy="967283"/>
              </a:xfrm>
              <a:prstGeom prst="rect">
                <a:avLst/>
              </a:prstGeom>
            </p:spPr>
            <p:txBody>
              <a:bodyPr lIns="14619" tIns="14619" rIns="14619" bIns="14619" rtlCol="0" anchor="ctr"/>
              <a:lstStyle/>
              <a:p>
                <a:pPr algn="ctr">
                  <a:lnSpc>
                    <a:spcPts val="2336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629076">
              <a:off x="-1118502" y="-715058"/>
              <a:ext cx="15120944" cy="8734653"/>
              <a:chOff x="-126523" y="-518028"/>
              <a:chExt cx="6412543" cy="3704222"/>
            </a:xfrm>
          </p:grpSpPr>
          <p:sp>
            <p:nvSpPr>
              <p:cNvPr id="9" name="Freeform 9"/>
              <p:cNvSpPr/>
              <p:nvPr/>
            </p:nvSpPr>
            <p:spPr>
              <a:xfrm rot="20995701">
                <a:off x="-126523" y="-518028"/>
                <a:ext cx="6412543" cy="3704222"/>
              </a:xfrm>
              <a:custGeom>
                <a:avLst/>
                <a:gdLst/>
                <a:ahLst/>
                <a:cxnLst/>
                <a:rect l="l" t="t" r="r" b="b"/>
                <a:pathLst>
                  <a:path w="6412543" h="3704222">
                    <a:moveTo>
                      <a:pt x="6005258" y="3704221"/>
                    </a:moveTo>
                    <a:lnTo>
                      <a:pt x="0" y="2293056"/>
                    </a:lnTo>
                    <a:lnTo>
                      <a:pt x="407286" y="0"/>
                    </a:lnTo>
                    <a:lnTo>
                      <a:pt x="6412544" y="1411165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258" b="-2258"/>
                </a:stretch>
              </a:blipFill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0" name="AutoShape 10"/>
          <p:cNvSpPr/>
          <p:nvPr/>
        </p:nvSpPr>
        <p:spPr>
          <a:xfrm>
            <a:off x="2500824" y="7825467"/>
            <a:ext cx="6495691" cy="0"/>
          </a:xfrm>
          <a:prstGeom prst="line">
            <a:avLst/>
          </a:prstGeom>
          <a:ln w="28575" cap="flat">
            <a:solidFill>
              <a:srgbClr val="053F9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-128856" y="4038600"/>
            <a:ext cx="4039927" cy="2712324"/>
          </a:xfrm>
          <a:custGeom>
            <a:avLst/>
            <a:gdLst/>
            <a:ahLst/>
            <a:cxnLst/>
            <a:rect l="l" t="t" r="r" b="b"/>
            <a:pathLst>
              <a:path w="4039927" h="2712324">
                <a:moveTo>
                  <a:pt x="0" y="0"/>
                </a:moveTo>
                <a:lnTo>
                  <a:pt x="4039928" y="0"/>
                </a:lnTo>
                <a:lnTo>
                  <a:pt x="4039928" y="2712323"/>
                </a:lnTo>
                <a:lnTo>
                  <a:pt x="0" y="27123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27" r="-717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2362200" y="4662251"/>
            <a:ext cx="86106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spc="-231" dirty="0">
                <a:solidFill>
                  <a:srgbClr val="053F9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Industrial Panel</a:t>
            </a:r>
          </a:p>
          <a:p>
            <a:pPr algn="ctr"/>
            <a:r>
              <a:rPr lang="en-US" sz="4000" b="1" spc="-231" dirty="0">
                <a:solidFill>
                  <a:srgbClr val="053F9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July 2, 13:30</a:t>
            </a:r>
          </a:p>
          <a:p>
            <a:pPr algn="ctr"/>
            <a:r>
              <a:rPr lang="en-US" sz="3000" b="1" i="1" spc="-231" dirty="0">
                <a:solidFill>
                  <a:srgbClr val="053F9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Auditorium Michelin, Eiffel building, </a:t>
            </a:r>
            <a:r>
              <a:rPr lang="en-US" sz="3000" b="1" i="1" spc="-231" dirty="0" err="1">
                <a:solidFill>
                  <a:srgbClr val="053F9A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CentraleSupélec</a:t>
            </a:r>
            <a:endParaRPr lang="en-US" sz="3000" b="1" i="1" spc="-231" dirty="0">
              <a:solidFill>
                <a:srgbClr val="053F9A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90985" y="7911782"/>
            <a:ext cx="6495630" cy="573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7"/>
              </a:lnSpc>
            </a:pPr>
            <a:r>
              <a:rPr lang="en-US" sz="1649" b="1" spc="164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JUNE 30 AND JULY 2ND, 2025</a:t>
            </a:r>
          </a:p>
          <a:p>
            <a:pPr algn="ctr">
              <a:lnSpc>
                <a:spcPts val="2432"/>
              </a:lnSpc>
            </a:pPr>
            <a:endParaRPr lang="en-US" sz="1649" b="1" spc="164" dirty="0">
              <a:solidFill>
                <a:srgbClr val="293041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1000" y="7116443"/>
            <a:ext cx="10885087" cy="59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3"/>
              </a:lnSpc>
            </a:pPr>
            <a:r>
              <a:rPr lang="en-US" sz="3912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Joint IFAC conference SSSC, TDS &amp; COSY</a:t>
            </a:r>
          </a:p>
        </p:txBody>
      </p:sp>
      <p:sp>
        <p:nvSpPr>
          <p:cNvPr id="15" name="AutoShape 15"/>
          <p:cNvSpPr/>
          <p:nvPr/>
        </p:nvSpPr>
        <p:spPr>
          <a:xfrm>
            <a:off x="2500824" y="8285057"/>
            <a:ext cx="6495691" cy="0"/>
          </a:xfrm>
          <a:prstGeom prst="line">
            <a:avLst/>
          </a:prstGeom>
          <a:ln w="28575" cap="flat">
            <a:solidFill>
              <a:srgbClr val="053F9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6" name="Group 16"/>
          <p:cNvGrpSpPr/>
          <p:nvPr/>
        </p:nvGrpSpPr>
        <p:grpSpPr>
          <a:xfrm>
            <a:off x="10935685" y="7188226"/>
            <a:ext cx="358111" cy="35811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DA80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0500" y="19050"/>
              <a:ext cx="431800" cy="603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11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-76200" y="8437618"/>
            <a:ext cx="1143000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CentraleSupélec</a:t>
            </a:r>
            <a:r>
              <a:rPr lang="en-US" sz="2499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 Gif-sur-Yvette, France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64C840B-29BF-20DB-B3D1-59926F785883}"/>
              </a:ext>
            </a:extLst>
          </p:cNvPr>
          <p:cNvGrpSpPr/>
          <p:nvPr/>
        </p:nvGrpSpPr>
        <p:grpSpPr>
          <a:xfrm>
            <a:off x="-29119" y="10680518"/>
            <a:ext cx="11459119" cy="597082"/>
            <a:chOff x="-29119" y="10260944"/>
            <a:chExt cx="11459119" cy="597082"/>
          </a:xfrm>
        </p:grpSpPr>
        <p:pic>
          <p:nvPicPr>
            <p:cNvPr id="45" name="Image" descr="Image">
              <a:extLst>
                <a:ext uri="{FF2B5EF4-FFF2-40B4-BE49-F238E27FC236}">
                  <a16:creationId xmlns:a16="http://schemas.microsoft.com/office/drawing/2014/main" id="{9E0B7EE5-43E4-342A-AB1F-6FF50820A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5571" y="10356875"/>
              <a:ext cx="313429" cy="425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age" descr="Image">
              <a:extLst>
                <a:ext uri="{FF2B5EF4-FFF2-40B4-BE49-F238E27FC236}">
                  <a16:creationId xmlns:a16="http://schemas.microsoft.com/office/drawing/2014/main" id="{CE855D54-3408-2331-5BF8-7CE3030C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9529" y="10379293"/>
              <a:ext cx="505271" cy="425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" descr="Image">
              <a:extLst>
                <a:ext uri="{FF2B5EF4-FFF2-40B4-BE49-F238E27FC236}">
                  <a16:creationId xmlns:a16="http://schemas.microsoft.com/office/drawing/2014/main" id="{E923AB5F-9102-C0FE-F3C6-AE2219DC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19720" y="10371013"/>
              <a:ext cx="904680" cy="3821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" descr="Image">
              <a:extLst>
                <a:ext uri="{FF2B5EF4-FFF2-40B4-BE49-F238E27FC236}">
                  <a16:creationId xmlns:a16="http://schemas.microsoft.com/office/drawing/2014/main" id="{932D691E-9686-2963-B9A1-415A9D33E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60357" y="10384495"/>
              <a:ext cx="354643" cy="354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" descr="Image">
              <a:extLst>
                <a:ext uri="{FF2B5EF4-FFF2-40B4-BE49-F238E27FC236}">
                  <a16:creationId xmlns:a16="http://schemas.microsoft.com/office/drawing/2014/main" id="{1FE48B21-E002-9D06-3673-9F4DD9F1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8225" y="10376880"/>
              <a:ext cx="767375" cy="39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>
              <a:extLst>
                <a:ext uri="{FF2B5EF4-FFF2-40B4-BE49-F238E27FC236}">
                  <a16:creationId xmlns:a16="http://schemas.microsoft.com/office/drawing/2014/main" id="{F2EC3E8C-3ABE-9648-E0BC-976541B3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7200" y="10373065"/>
              <a:ext cx="1544341" cy="424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" descr="Image">
              <a:extLst>
                <a:ext uri="{FF2B5EF4-FFF2-40B4-BE49-F238E27FC236}">
                  <a16:creationId xmlns:a16="http://schemas.microsoft.com/office/drawing/2014/main" id="{7E372A69-D0DB-0DBF-B3E8-69880494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35405" y="10384495"/>
              <a:ext cx="346195" cy="3461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" descr="Image">
              <a:extLst>
                <a:ext uri="{FF2B5EF4-FFF2-40B4-BE49-F238E27FC236}">
                  <a16:creationId xmlns:a16="http://schemas.microsoft.com/office/drawing/2014/main" id="{3EEF26FA-ECAD-0487-42BF-0E47C472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41045" y="10356875"/>
              <a:ext cx="1788955" cy="424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Image" descr="Image">
              <a:extLst>
                <a:ext uri="{FF2B5EF4-FFF2-40B4-BE49-F238E27FC236}">
                  <a16:creationId xmlns:a16="http://schemas.microsoft.com/office/drawing/2014/main" id="{AF3968D1-7C0B-1B1F-588B-7FB3B1B4C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-29119" y="10400586"/>
              <a:ext cx="1095919" cy="4418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Image" descr="Image">
              <a:extLst>
                <a:ext uri="{FF2B5EF4-FFF2-40B4-BE49-F238E27FC236}">
                  <a16:creationId xmlns:a16="http://schemas.microsoft.com/office/drawing/2014/main" id="{322AB43C-EE49-639B-EA3D-9604AD1C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06393" y="10287918"/>
              <a:ext cx="1027207" cy="562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mage" descr="Image">
              <a:extLst>
                <a:ext uri="{FF2B5EF4-FFF2-40B4-BE49-F238E27FC236}">
                  <a16:creationId xmlns:a16="http://schemas.microsoft.com/office/drawing/2014/main" id="{9AEE38F0-2C31-0DE9-2A30-C8B40FE22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923" y="10364488"/>
              <a:ext cx="939077" cy="410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Image" descr="Image">
              <a:extLst>
                <a:ext uri="{FF2B5EF4-FFF2-40B4-BE49-F238E27FC236}">
                  <a16:creationId xmlns:a16="http://schemas.microsoft.com/office/drawing/2014/main" id="{E890132F-830D-0E77-7986-81B9157CD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-406" r="-1756"/>
            <a:stretch>
              <a:fillRect/>
            </a:stretch>
          </p:blipFill>
          <p:spPr>
            <a:xfrm>
              <a:off x="2978298" y="10260944"/>
              <a:ext cx="907902" cy="597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C89A039-4BA1-4993-818B-CDC4AE254E40}"/>
              </a:ext>
            </a:extLst>
          </p:cNvPr>
          <p:cNvSpPr txBox="1"/>
          <p:nvPr/>
        </p:nvSpPr>
        <p:spPr>
          <a:xfrm>
            <a:off x="1846161" y="9155668"/>
            <a:ext cx="7737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Industrial Panel Executive </a:t>
            </a:r>
            <a:r>
              <a:rPr lang="en-US" sz="1800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Director and Chair: Riccardo Bonalli</a:t>
            </a:r>
            <a:endParaRPr lang="en-F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31485B-E76B-E271-07B0-C19526E99A71}"/>
              </a:ext>
            </a:extLst>
          </p:cNvPr>
          <p:cNvSpPr txBox="1"/>
          <p:nvPr/>
        </p:nvSpPr>
        <p:spPr>
          <a:xfrm>
            <a:off x="300568" y="9793069"/>
            <a:ext cx="10828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Invited Experts: Guillame </a:t>
            </a:r>
            <a:r>
              <a:rPr lang="en-US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Avrin (French National AI Coordinator), Guilhem </a:t>
            </a:r>
            <a:r>
              <a:rPr lang="en-US" b="1" dirty="0" err="1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Boeris</a:t>
            </a:r>
            <a:r>
              <a:rPr lang="en-US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(</a:t>
            </a:r>
            <a:r>
              <a:rPr lang="en-US" b="1" dirty="0" err="1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Wandercraft</a:t>
            </a:r>
            <a:r>
              <a:rPr lang="en-US" b="1" dirty="0">
                <a:solidFill>
                  <a:srgbClr val="29304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Robotics), and Giovanna Martinez Arellano (University of Nottingham)</a:t>
            </a:r>
            <a:endParaRPr lang="en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69</Words>
  <Application>Microsoft Macintosh PowerPoint</Application>
  <PresentationFormat>Custom</PresentationFormat>
  <Paragraphs>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Aptos</vt:lpstr>
      <vt:lpstr>Arial</vt:lpstr>
      <vt:lpstr>Open Sauce 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Linkledin IFAC</dc:title>
  <dc:creator>Stoica</dc:creator>
  <cp:lastModifiedBy>Riccardo Bonalli</cp:lastModifiedBy>
  <cp:revision>18</cp:revision>
  <cp:lastPrinted>2025-06-17T09:37:41Z</cp:lastPrinted>
  <dcterms:created xsi:type="dcterms:W3CDTF">2006-08-16T00:00:00Z</dcterms:created>
  <dcterms:modified xsi:type="dcterms:W3CDTF">2025-06-24T07:24:51Z</dcterms:modified>
  <dc:identifier>DAGojswXtLU</dc:identifier>
</cp:coreProperties>
</file>